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  <p:sldMasterId id="2147483661" r:id="rId2"/>
  </p:sldMasterIdLst>
  <p:notesMasterIdLst>
    <p:notesMasterId r:id="rId11"/>
  </p:notesMasterIdLst>
  <p:sldIdLst>
    <p:sldId id="256" r:id="rId3"/>
    <p:sldId id="261" r:id="rId4"/>
    <p:sldId id="258" r:id="rId5"/>
    <p:sldId id="263" r:id="rId6"/>
    <p:sldId id="264" r:id="rId7"/>
    <p:sldId id="260" r:id="rId8"/>
    <p:sldId id="265" r:id="rId9"/>
    <p:sldId id="266" r:id="rId10"/>
  </p:sldIdLst>
  <p:sldSz cx="9144000" cy="5143500" type="screen16x9"/>
  <p:notesSz cx="6858000" cy="9144000"/>
  <p:embeddedFontLst>
    <p:embeddedFont>
      <p:font typeface="Comfortaa" panose="020B0604020202020204" charset="0"/>
      <p:regular r:id="rId12"/>
      <p:bold r:id="rId13"/>
    </p:embeddedFont>
    <p:embeddedFont>
      <p:font typeface="Raleway" panose="020B0604020202020204" charset="0"/>
      <p:regular r:id="rId14"/>
      <p:bold r:id="rId15"/>
      <p:italic r:id="rId16"/>
      <p:boldItalic r:id="rId17"/>
    </p:embeddedFont>
    <p:embeddedFont>
      <p:font typeface="Lato" panose="020B0604020202020204" charset="0"/>
      <p:regular r:id="rId18"/>
      <p:bold r:id="rId19"/>
      <p:italic r:id="rId20"/>
      <p:boldItalic r:id="rId2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44690ED6-2B78-4921-9739-BF9B6A6A56F0}">
  <a:tblStyle styleId="{44690ED6-2B78-4921-9739-BF9B6A6A56F0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227" autoAdjust="0"/>
  </p:normalViewPr>
  <p:slideViewPr>
    <p:cSldViewPr snapToGrid="0">
      <p:cViewPr varScale="1">
        <p:scale>
          <a:sx n="107" d="100"/>
          <a:sy n="107" d="100"/>
        </p:scale>
        <p:origin x="269" y="7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font" Target="fonts/font2.fntdata"/><Relationship Id="rId18" Type="http://schemas.openxmlformats.org/officeDocument/2006/relationships/font" Target="fonts/font7.fntdata"/><Relationship Id="rId3" Type="http://schemas.openxmlformats.org/officeDocument/2006/relationships/slide" Target="slides/slide1.xml"/><Relationship Id="rId21" Type="http://schemas.openxmlformats.org/officeDocument/2006/relationships/font" Target="fonts/font10.fntdata"/><Relationship Id="rId7" Type="http://schemas.openxmlformats.org/officeDocument/2006/relationships/slide" Target="slides/slide5.xml"/><Relationship Id="rId12" Type="http://schemas.openxmlformats.org/officeDocument/2006/relationships/font" Target="fonts/font1.fntdata"/><Relationship Id="rId17" Type="http://schemas.openxmlformats.org/officeDocument/2006/relationships/font" Target="fonts/font6.fntdata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font" Target="fonts/font5.fntdata"/><Relationship Id="rId20" Type="http://schemas.openxmlformats.org/officeDocument/2006/relationships/font" Target="fonts/font9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font" Target="fonts/font4.fntdata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font" Target="fonts/font8.fntdata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font" Target="fonts/font3.fntdata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61617636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cb9a0b074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cb9a0b074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353795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4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196994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723630543_3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723630543_3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69708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4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323009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723630543_3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723630543_3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982416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d251bb473_0_6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d251bb473_0_6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965169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cb9a0b074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cb9a0b074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864240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cb9a0b074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cb9a0b074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433914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1" name="Google Shape;11;p2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2" name="Google Shape;12;p2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2371725" y="630225"/>
            <a:ext cx="6331500" cy="15420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2390267" y="3238450"/>
            <a:ext cx="6331500" cy="1241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2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5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1" name="Google Shape;11;p5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2" name="Google Shape;12;p5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3" name="Google Shape;13;p5"/>
          <p:cNvSpPr txBox="1">
            <a:spLocks noGrp="1"/>
          </p:cNvSpPr>
          <p:nvPr>
            <p:ph type="ctrTitle"/>
          </p:nvPr>
        </p:nvSpPr>
        <p:spPr>
          <a:xfrm>
            <a:off x="2371725" y="630225"/>
            <a:ext cx="6331500" cy="154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5"/>
          <p:cNvSpPr txBox="1">
            <a:spLocks noGrp="1"/>
          </p:cNvSpPr>
          <p:nvPr>
            <p:ph type="subTitle" idx="1"/>
          </p:nvPr>
        </p:nvSpPr>
        <p:spPr>
          <a:xfrm>
            <a:off x="2390267" y="3238450"/>
            <a:ext cx="6331500" cy="124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5" name="Google Shape;15;p5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339644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6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36075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bg>
      <p:bgPr>
        <a:solidFill>
          <a:srgbClr val="353535"/>
        </a:solidFill>
        <a:effectLst/>
      </p:bgPr>
    </p:bg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Google Shape;19;p7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0" name="Google Shape;20;p7"/>
          <p:cNvSpPr txBox="1">
            <a:spLocks noGrp="1"/>
          </p:cNvSpPr>
          <p:nvPr>
            <p:ph type="title"/>
          </p:nvPr>
        </p:nvSpPr>
        <p:spPr>
          <a:xfrm>
            <a:off x="283103" y="712141"/>
            <a:ext cx="6244200" cy="38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1" name="Google Shape;21;p7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931413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bg>
      <p:bgPr>
        <a:solidFill>
          <a:schemeClr val="dk1"/>
        </a:solidFill>
        <a:effectLst/>
      </p:bgPr>
    </p:bg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Google Shape;23;p8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4" name="Google Shape;24;p8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5" name="Google Shape;25;p8"/>
          <p:cNvSpPr txBox="1">
            <a:spLocks noGrp="1"/>
          </p:cNvSpPr>
          <p:nvPr>
            <p:ph type="title"/>
          </p:nvPr>
        </p:nvSpPr>
        <p:spPr>
          <a:xfrm>
            <a:off x="406425" y="1806825"/>
            <a:ext cx="8296800" cy="154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8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052424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" name="Google Shape;28;p9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9" name="Google Shape;29;p9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0" name="Google Shape;30;p9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1" name="Google Shape;31;p9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9"/>
          <p:cNvSpPr txBox="1">
            <a:spLocks noGrp="1"/>
          </p:cNvSpPr>
          <p:nvPr>
            <p:ph type="body" idx="1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33" name="Google Shape;33;p9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056872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Google Shape;35;p10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6" name="Google Shape;36;p10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7" name="Google Shape;37;p10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8" name="Google Shape;38;p10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0"/>
          <p:cNvSpPr txBox="1">
            <a:spLocks noGrp="1"/>
          </p:cNvSpPr>
          <p:nvPr>
            <p:ph type="body" idx="1"/>
          </p:nvPr>
        </p:nvSpPr>
        <p:spPr>
          <a:xfrm>
            <a:off x="2400303" y="1602675"/>
            <a:ext cx="3071400" cy="300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0" name="Google Shape;40;p10"/>
          <p:cNvSpPr txBox="1">
            <a:spLocks noGrp="1"/>
          </p:cNvSpPr>
          <p:nvPr>
            <p:ph type="body" idx="2"/>
          </p:nvPr>
        </p:nvSpPr>
        <p:spPr>
          <a:xfrm>
            <a:off x="5650572" y="1602675"/>
            <a:ext cx="3071400" cy="300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1" name="Google Shape;41;p10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998016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1"/>
          <p:cNvSpPr txBox="1">
            <a:spLocks noGrp="1"/>
          </p:cNvSpPr>
          <p:nvPr>
            <p:ph type="title"/>
          </p:nvPr>
        </p:nvSpPr>
        <p:spPr>
          <a:xfrm>
            <a:off x="303300" y="411575"/>
            <a:ext cx="8520600" cy="63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1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634217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6" name="Google Shape;46;p12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7" name="Google Shape;47;p12"/>
          <p:cNvSpPr txBox="1">
            <a:spLocks noGrp="1"/>
          </p:cNvSpPr>
          <p:nvPr>
            <p:ph type="title"/>
          </p:nvPr>
        </p:nvSpPr>
        <p:spPr>
          <a:xfrm>
            <a:off x="319500" y="936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8" name="Google Shape;48;p12"/>
          <p:cNvSpPr txBox="1">
            <a:spLocks noGrp="1"/>
          </p:cNvSpPr>
          <p:nvPr>
            <p:ph type="body" idx="1"/>
          </p:nvPr>
        </p:nvSpPr>
        <p:spPr>
          <a:xfrm>
            <a:off x="319500" y="1846804"/>
            <a:ext cx="2808000" cy="280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773143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/>
          <p:nvPr/>
        </p:nvSpPr>
        <p:spPr>
          <a:xfrm>
            <a:off x="4572000" y="1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52" name="Google Shape;52;p13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53" name="Google Shape;53;p13"/>
          <p:cNvSpPr txBox="1">
            <a:spLocks noGrp="1"/>
          </p:cNvSpPr>
          <p:nvPr>
            <p:ph type="title"/>
          </p:nvPr>
        </p:nvSpPr>
        <p:spPr>
          <a:xfrm>
            <a:off x="265500" y="1397350"/>
            <a:ext cx="4045200" cy="131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subTitle" idx="1"/>
          </p:nvPr>
        </p:nvSpPr>
        <p:spPr>
          <a:xfrm>
            <a:off x="265500" y="2735371"/>
            <a:ext cx="4045200" cy="134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6" name="Google Shape;56;p13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32024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Google Shape;17;p3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8" name="Google Shape;18;p3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9" name="Google Shape;19;p3"/>
          <p:cNvSpPr txBox="1">
            <a:spLocks noGrp="1"/>
          </p:cNvSpPr>
          <p:nvPr>
            <p:ph type="title"/>
          </p:nvPr>
        </p:nvSpPr>
        <p:spPr>
          <a:xfrm>
            <a:off x="406425" y="1806825"/>
            <a:ext cx="8296800" cy="154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8" name="Google Shape;58;p14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59" name="Google Shape;59;p14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60" name="Google Shape;60;p14"/>
          <p:cNvSpPr txBox="1">
            <a:spLocks noGrp="1"/>
          </p:cNvSpPr>
          <p:nvPr>
            <p:ph type="body" idx="1"/>
          </p:nvPr>
        </p:nvSpPr>
        <p:spPr>
          <a:xfrm>
            <a:off x="328017" y="4226025"/>
            <a:ext cx="83886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344676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3" name="Google Shape;63;p15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64" name="Google Shape;64;p15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65" name="Google Shape;65;p15"/>
          <p:cNvSpPr txBox="1">
            <a:spLocks noGrp="1"/>
          </p:cNvSpPr>
          <p:nvPr>
            <p:ph type="title" hasCustomPrompt="1"/>
          </p:nvPr>
        </p:nvSpPr>
        <p:spPr>
          <a:xfrm>
            <a:off x="853950" y="1304850"/>
            <a:ext cx="7436100" cy="153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r>
              <a:t>xx%</a:t>
            </a:r>
          </a:p>
        </p:txBody>
      </p:sp>
      <p:sp>
        <p:nvSpPr>
          <p:cNvPr id="66" name="Google Shape;66;p15"/>
          <p:cNvSpPr txBox="1">
            <a:spLocks noGrp="1"/>
          </p:cNvSpPr>
          <p:nvPr>
            <p:ph type="body" idx="1"/>
          </p:nvPr>
        </p:nvSpPr>
        <p:spPr>
          <a:xfrm>
            <a:off x="853950" y="2919450"/>
            <a:ext cx="7436100" cy="10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21512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Google Shape;22;p4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3" name="Google Shape;23;p4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4" name="Google Shape;24;p4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5" name="Google Shape;25;p4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body" idx="1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Google Shape;29;p5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0" name="Google Shape;30;p5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1" name="Google Shape;31;p5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2" name="Google Shape;32;p5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body" idx="1"/>
          </p:nvPr>
        </p:nvSpPr>
        <p:spPr>
          <a:xfrm>
            <a:off x="2400303" y="1602675"/>
            <a:ext cx="3071400" cy="3002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body" idx="2"/>
          </p:nvPr>
        </p:nvSpPr>
        <p:spPr>
          <a:xfrm>
            <a:off x="5650572" y="1602675"/>
            <a:ext cx="3071400" cy="3002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303300" y="411575"/>
            <a:ext cx="8520600" cy="639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" name="Google Shape;40;p7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319500" y="936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319500" y="1846804"/>
            <a:ext cx="2808000" cy="2806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9"/>
          <p:cNvSpPr/>
          <p:nvPr/>
        </p:nvSpPr>
        <p:spPr>
          <a:xfrm>
            <a:off x="4572000" y="1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50" name="Google Shape;5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265500" y="1397350"/>
            <a:ext cx="4045200" cy="13182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subTitle" idx="1"/>
          </p:nvPr>
        </p:nvSpPr>
        <p:spPr>
          <a:xfrm>
            <a:off x="265500" y="273537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6" name="Google Shape;56;p10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57" name="Google Shape;57;p10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58" name="Google Shape;58;p10"/>
          <p:cNvSpPr txBox="1">
            <a:spLocks noGrp="1"/>
          </p:cNvSpPr>
          <p:nvPr>
            <p:ph type="body" idx="1"/>
          </p:nvPr>
        </p:nvSpPr>
        <p:spPr>
          <a:xfrm>
            <a:off x="328017" y="4226025"/>
            <a:ext cx="83886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" name="Google Shape;61;p11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62" name="Google Shape;62;p11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63" name="Google Shape;63;p11"/>
          <p:cNvSpPr txBox="1">
            <a:spLocks noGrp="1"/>
          </p:cNvSpPr>
          <p:nvPr>
            <p:ph type="title" hasCustomPrompt="1"/>
          </p:nvPr>
        </p:nvSpPr>
        <p:spPr>
          <a:xfrm>
            <a:off x="853950" y="1304850"/>
            <a:ext cx="7436100" cy="153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r>
              <a:t>xx%</a:t>
            </a:r>
          </a:p>
        </p:txBody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853950" y="2919450"/>
            <a:ext cx="7436100" cy="1071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wiss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Char char="●"/>
              <a:defRPr sz="18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3175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4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Google Shape;7;p4"/>
          <p:cNvSpPr txBox="1">
            <a:spLocks noGrp="1"/>
          </p:cNvSpPr>
          <p:nvPr>
            <p:ph type="body" idx="1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Char char="●"/>
              <a:defRPr sz="18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Lato"/>
              <a:buChar char="■"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Google Shape;8;p4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69975344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3"/>
          <p:cNvSpPr txBox="1">
            <a:spLocks noGrp="1"/>
          </p:cNvSpPr>
          <p:nvPr>
            <p:ph type="ctrTitle"/>
          </p:nvPr>
        </p:nvSpPr>
        <p:spPr>
          <a:xfrm>
            <a:off x="2371725" y="630225"/>
            <a:ext cx="6331500" cy="56227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dirty="0">
                <a:solidFill>
                  <a:schemeClr val="bg2"/>
                </a:solidFill>
                <a:latin typeface="Comfortaa"/>
                <a:ea typeface="Comfortaa"/>
                <a:cs typeface="Comfortaa"/>
                <a:sym typeface="Comfortaa"/>
              </a:rPr>
              <a:t>MODULO 4 </a:t>
            </a:r>
            <a:endParaRPr sz="3000" dirty="0">
              <a:solidFill>
                <a:schemeClr val="bg2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73" name="Google Shape;73;p13"/>
          <p:cNvSpPr txBox="1">
            <a:spLocks noGrp="1"/>
          </p:cNvSpPr>
          <p:nvPr>
            <p:ph type="subTitle" idx="1"/>
          </p:nvPr>
        </p:nvSpPr>
        <p:spPr>
          <a:xfrm>
            <a:off x="2390267" y="1363579"/>
            <a:ext cx="6331500" cy="3116571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3200" b="1" dirty="0">
                <a:latin typeface="Comfortaa"/>
                <a:ea typeface="Comfortaa"/>
                <a:cs typeface="Comfortaa"/>
                <a:sym typeface="Comfortaa"/>
              </a:rPr>
              <a:t>PIANO DI RISCHIO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3200" b="1" i="1" dirty="0"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3200" b="1" i="1" dirty="0">
                <a:latin typeface="Comfortaa"/>
                <a:ea typeface="Comfortaa"/>
                <a:cs typeface="Comfortaa"/>
                <a:sym typeface="Comfortaa"/>
              </a:rPr>
              <a:t>DISASTER RECOVERY PLAN</a:t>
            </a: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75" y="222660"/>
            <a:ext cx="1306504" cy="92612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dk2"/>
            </a:gs>
            <a:gs pos="5000">
              <a:schemeClr val="dk2"/>
            </a:gs>
            <a:gs pos="47000">
              <a:schemeClr val="dk1"/>
            </a:gs>
            <a:gs pos="76000">
              <a:schemeClr val="dk1"/>
            </a:gs>
            <a:gs pos="100000">
              <a:srgbClr val="3F3F3F"/>
            </a:gs>
          </a:gsLst>
          <a:lin ang="5400000" scaled="0"/>
        </a:gradFill>
        <a:effectLst/>
      </p:bgPr>
    </p:bg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xmlns="" id="{A005ADD1-B1E3-437E-9B6A-7BA80DE24B52}"/>
              </a:ext>
            </a:extLst>
          </p:cNvPr>
          <p:cNvSpPr txBox="1"/>
          <p:nvPr/>
        </p:nvSpPr>
        <p:spPr>
          <a:xfrm>
            <a:off x="1706880" y="685295"/>
            <a:ext cx="6969760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800" b="1" dirty="0">
                <a:solidFill>
                  <a:schemeClr val="bg1"/>
                </a:solidFill>
              </a:rPr>
              <a:t>PROFILI DI IMPRESE </a:t>
            </a:r>
          </a:p>
          <a:p>
            <a:r>
              <a:rPr lang="it-IT" sz="1800" b="1" dirty="0">
                <a:solidFill>
                  <a:schemeClr val="bg1"/>
                </a:solidFill>
              </a:rPr>
              <a:t>(tra cui scegliere e redigerne il piano di rischio)</a:t>
            </a:r>
          </a:p>
          <a:p>
            <a:endParaRPr lang="it-IT" sz="1800" b="1" dirty="0"/>
          </a:p>
          <a:p>
            <a:endParaRPr lang="it-IT" sz="1800" b="1" dirty="0"/>
          </a:p>
          <a:p>
            <a:r>
              <a:rPr lang="it-IT" b="1" dirty="0" err="1"/>
              <a:t>Alimpo</a:t>
            </a:r>
            <a:r>
              <a:rPr lang="it-IT" b="1" dirty="0"/>
              <a:t> S.p.A.</a:t>
            </a:r>
            <a:r>
              <a:rPr lang="it-IT" dirty="0"/>
              <a:t> : </a:t>
            </a:r>
          </a:p>
          <a:p>
            <a:r>
              <a:rPr lang="it-IT" i="1" dirty="0"/>
              <a:t>impresa Alimentare che produce salsa di pomodoro</a:t>
            </a:r>
            <a:endParaRPr lang="it-IT" dirty="0"/>
          </a:p>
          <a:p>
            <a:pPr lvl="0"/>
            <a:endParaRPr lang="it-IT" dirty="0"/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it-IT" dirty="0"/>
              <a:t>Ha appena ottenuto la certificazione Biologica (che è costosa)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it-IT" dirty="0"/>
              <a:t>Esistono molti competitor nazionali ed esteri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it-IT" dirty="0"/>
              <a:t>Nella zona di produzione dei pomodori non ci sono grandi fiumi né cospicue falde acquifere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it-IT" dirty="0"/>
              <a:t>I fornitori di materia prima vanno controllati affinché mantengano gli standard del biologico e del non sfruttamento della mano d’opera (difficile in un settore a elevata stagionalità)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it-IT" dirty="0"/>
              <a:t>Il cliente principale  acquista l’85% della produzione</a:t>
            </a:r>
          </a:p>
          <a:p>
            <a:pPr algn="ctr"/>
            <a:endParaRPr lang="it-IT" b="1" i="1" dirty="0">
              <a:solidFill>
                <a:schemeClr val="bg1"/>
              </a:solidFill>
            </a:endParaRPr>
          </a:p>
          <a:p>
            <a:pPr algn="ctr"/>
            <a:endParaRPr lang="it-IT" b="1" i="1" dirty="0">
              <a:solidFill>
                <a:schemeClr val="bg1"/>
              </a:solidFill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094" y="115503"/>
            <a:ext cx="1306504" cy="92612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26275" y="222660"/>
            <a:ext cx="8790725" cy="4818049"/>
          </a:xfrm>
          <a:prstGeom prst="rect">
            <a:avLst/>
          </a:prstGeom>
          <a:gradFill>
            <a:gsLst>
              <a:gs pos="75000">
                <a:schemeClr val="bg2">
                  <a:lumMod val="75000"/>
                  <a:lumOff val="25000"/>
                </a:schemeClr>
              </a:gs>
              <a:gs pos="100000">
                <a:schemeClr val="tx1"/>
              </a:gs>
              <a:gs pos="87000">
                <a:schemeClr val="tx1"/>
              </a:gs>
              <a:gs pos="100000">
                <a:schemeClr val="tx1"/>
              </a:gs>
            </a:gsLst>
            <a:lin ang="5400000" scaled="1"/>
          </a:gradFill>
          <a:ln>
            <a:noFill/>
          </a:ln>
        </p:spPr>
      </p:pic>
      <p:sp>
        <p:nvSpPr>
          <p:cNvPr id="89" name="Google Shape;89;p15"/>
          <p:cNvSpPr txBox="1">
            <a:spLocks noGrp="1"/>
          </p:cNvSpPr>
          <p:nvPr>
            <p:ph type="body" idx="4294967295"/>
          </p:nvPr>
        </p:nvSpPr>
        <p:spPr>
          <a:xfrm>
            <a:off x="1122025" y="1513650"/>
            <a:ext cx="7595700" cy="297522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"/>
              <a:buChar char="➔"/>
            </a:pPr>
            <a:endParaRPr lang="it-IT" sz="1200" dirty="0">
              <a:latin typeface="Raleway"/>
              <a:ea typeface="Raleway"/>
              <a:cs typeface="Raleway"/>
              <a:sym typeface="Raleway"/>
            </a:endParaRPr>
          </a:p>
          <a:p>
            <a:pPr indent="-304800">
              <a:spcBef>
                <a:spcPts val="1000"/>
              </a:spcBef>
              <a:buClr>
                <a:schemeClr val="dk1"/>
              </a:buClr>
              <a:buSzPts val="1200"/>
              <a:buFont typeface="Raleway"/>
              <a:buChar char="➔"/>
            </a:pPr>
            <a:endParaRPr lang="it-IT" sz="1400" b="1" dirty="0">
              <a:latin typeface="Raleway"/>
              <a:ea typeface="Raleway"/>
              <a:cs typeface="Raleway"/>
              <a:sym typeface="Raleway"/>
            </a:endParaRPr>
          </a:p>
          <a:p>
            <a:pPr indent="-304800">
              <a:spcBef>
                <a:spcPts val="1000"/>
              </a:spcBef>
              <a:buClr>
                <a:schemeClr val="dk1"/>
              </a:buClr>
              <a:buSzPts val="1200"/>
              <a:buFont typeface="Raleway"/>
              <a:buChar char="➔"/>
            </a:pPr>
            <a:endParaRPr lang="it-IT" sz="1400" dirty="0">
              <a:latin typeface="Raleway"/>
              <a:ea typeface="Raleway"/>
              <a:cs typeface="Raleway"/>
              <a:sym typeface="Raleway"/>
            </a:endParaRPr>
          </a:p>
          <a:p>
            <a:pPr marL="152400" lvl="0" indent="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 b="1" dirty="0">
              <a:latin typeface="Raleway"/>
              <a:ea typeface="Raleway"/>
              <a:cs typeface="Raleway"/>
              <a:sym typeface="Raleway"/>
            </a:endParaRPr>
          </a:p>
          <a:p>
            <a:pPr marL="152400" lvl="0" indent="0" algn="l" rtl="0"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1200"/>
              <a:buNone/>
            </a:pPr>
            <a:endParaRPr lang="it-IT" sz="1200" b="1" dirty="0">
              <a:latin typeface="Raleway"/>
              <a:ea typeface="Raleway"/>
              <a:cs typeface="Raleway"/>
              <a:sym typeface="Raleway"/>
            </a:endParaRPr>
          </a:p>
          <a:p>
            <a:pPr marL="457200" lvl="0" indent="-304800" algn="l" rtl="0"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1200"/>
              <a:buFont typeface="Raleway"/>
              <a:buChar char="➔"/>
            </a:pPr>
            <a:endParaRPr sz="1200" dirty="0"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xmlns="" id="{DB797FF2-130F-4922-86D1-378F023A1B8D}"/>
              </a:ext>
            </a:extLst>
          </p:cNvPr>
          <p:cNvSpPr/>
          <p:nvPr/>
        </p:nvSpPr>
        <p:spPr>
          <a:xfrm>
            <a:off x="1551093" y="899818"/>
            <a:ext cx="6922347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b="1" dirty="0"/>
          </a:p>
          <a:p>
            <a:endParaRPr lang="it-IT" b="1" dirty="0"/>
          </a:p>
          <a:p>
            <a:endParaRPr lang="it-IT" b="1" dirty="0"/>
          </a:p>
          <a:p>
            <a:r>
              <a:rPr lang="it-IT" b="1" dirty="0" err="1"/>
              <a:t>AbbiX</a:t>
            </a:r>
            <a:r>
              <a:rPr lang="it-IT" b="1" dirty="0"/>
              <a:t> s.r.l. </a:t>
            </a:r>
            <a:endParaRPr lang="it-IT" dirty="0"/>
          </a:p>
          <a:p>
            <a:r>
              <a:rPr lang="it-IT" i="1" dirty="0"/>
              <a:t>impresa di import/export di capi di abbigliamento</a:t>
            </a:r>
          </a:p>
          <a:p>
            <a:endParaRPr lang="it-IT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dirty="0"/>
              <a:t>Lavora con 4 partner (produttori) stranieri di 2 continenti diversi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dirty="0"/>
              <a:t>Il magazzino è sito in una zona a rischio sismico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dirty="0"/>
              <a:t>La moda segue un andamento ciclico (con ciclo di ampiezza media di 26 mesi)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dirty="0"/>
              <a:t>I clienti sono moltissimi, nessuno acquista più del 7% del volume complessivo d’affari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it-IT" dirty="0"/>
              <a:t>I venditori finali sono mercati e catene di abbigliamento di medio-basso livello economico</a:t>
            </a:r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75" y="222660"/>
            <a:ext cx="1306504" cy="926129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dk2"/>
            </a:gs>
            <a:gs pos="5000">
              <a:schemeClr val="dk2"/>
            </a:gs>
            <a:gs pos="47000">
              <a:schemeClr val="dk1"/>
            </a:gs>
            <a:gs pos="76000">
              <a:schemeClr val="dk1"/>
            </a:gs>
            <a:gs pos="100000">
              <a:srgbClr val="3F3F3F"/>
            </a:gs>
          </a:gsLst>
          <a:lin ang="5400000" scaled="0"/>
        </a:gradFill>
        <a:effectLst/>
      </p:bgPr>
    </p:bg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xmlns="" id="{751C1E1C-AF97-44BB-904C-65240F71B655}"/>
              </a:ext>
            </a:extLst>
          </p:cNvPr>
          <p:cNvSpPr txBox="1"/>
          <p:nvPr/>
        </p:nvSpPr>
        <p:spPr>
          <a:xfrm>
            <a:off x="1855893" y="555413"/>
            <a:ext cx="6021494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b="1" dirty="0"/>
          </a:p>
          <a:p>
            <a:endParaRPr lang="it-IT" b="1" dirty="0"/>
          </a:p>
          <a:p>
            <a:endParaRPr lang="it-IT" b="1" dirty="0"/>
          </a:p>
          <a:p>
            <a:endParaRPr lang="it-IT" b="1" dirty="0"/>
          </a:p>
          <a:p>
            <a:endParaRPr lang="it-IT" b="1" dirty="0"/>
          </a:p>
          <a:p>
            <a:r>
              <a:rPr lang="it-IT" b="1" dirty="0" err="1"/>
              <a:t>Trasvel</a:t>
            </a:r>
            <a:r>
              <a:rPr lang="it-IT" b="1" dirty="0"/>
              <a:t> s.r.l.</a:t>
            </a:r>
            <a:r>
              <a:rPr lang="it-IT" dirty="0"/>
              <a:t> : </a:t>
            </a:r>
          </a:p>
          <a:p>
            <a:r>
              <a:rPr lang="it-IT" i="1" dirty="0"/>
              <a:t>impresa di autotrasporti</a:t>
            </a:r>
            <a:endParaRPr lang="it-IT" dirty="0"/>
          </a:p>
          <a:p>
            <a:pPr lvl="0"/>
            <a:endParaRPr lang="it-IT" dirty="0"/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it-IT" dirty="0"/>
              <a:t>Leader di settore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it-IT" dirty="0"/>
              <a:t>Gli incidenti stradali sono in lieve aumento negli ultimi anni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it-IT" dirty="0"/>
              <a:t>La diversificazione della clientela comporta una estrema diversificazione della tipologia di mezzi a disposizione (camion frigo, tir, autobotte…)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it-IT" dirty="0"/>
              <a:t>Il ricovero dei mezzi è ancora quello originario (l’impresa ebbe origine 40 anni fa) e non costruito con soli materiali ignifughi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it-IT" dirty="0"/>
              <a:t>La fluttuazione del prezzo dei carburanti incide molto sui costi d’impresa</a:t>
            </a:r>
          </a:p>
          <a:p>
            <a:endParaRPr lang="it-IT" sz="1000" dirty="0">
              <a:solidFill>
                <a:schemeClr val="bg1"/>
              </a:solidFill>
            </a:endParaRPr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094" y="115503"/>
            <a:ext cx="1306504" cy="926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50177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26275" y="222660"/>
            <a:ext cx="8790725" cy="4818049"/>
          </a:xfrm>
          <a:prstGeom prst="rect">
            <a:avLst/>
          </a:prstGeom>
          <a:gradFill>
            <a:gsLst>
              <a:gs pos="75000">
                <a:schemeClr val="bg2">
                  <a:lumMod val="75000"/>
                  <a:lumOff val="25000"/>
                </a:schemeClr>
              </a:gs>
              <a:gs pos="100000">
                <a:schemeClr val="tx1"/>
              </a:gs>
              <a:gs pos="87000">
                <a:schemeClr val="tx1"/>
              </a:gs>
              <a:gs pos="100000">
                <a:schemeClr val="tx1"/>
              </a:gs>
            </a:gsLst>
            <a:lin ang="5400000" scaled="1"/>
          </a:gradFill>
          <a:ln>
            <a:noFill/>
          </a:ln>
        </p:spPr>
      </p:pic>
      <p:sp>
        <p:nvSpPr>
          <p:cNvPr id="89" name="Google Shape;89;p15"/>
          <p:cNvSpPr txBox="1">
            <a:spLocks noGrp="1"/>
          </p:cNvSpPr>
          <p:nvPr>
            <p:ph type="body" idx="4294967295"/>
          </p:nvPr>
        </p:nvSpPr>
        <p:spPr>
          <a:xfrm>
            <a:off x="1122025" y="1513650"/>
            <a:ext cx="7595700" cy="297522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"/>
              <a:buChar char="➔"/>
            </a:pPr>
            <a:endParaRPr lang="it-IT" sz="1200" dirty="0">
              <a:latin typeface="Raleway"/>
              <a:ea typeface="Raleway"/>
              <a:cs typeface="Raleway"/>
              <a:sym typeface="Raleway"/>
            </a:endParaRPr>
          </a:p>
          <a:p>
            <a:pPr indent="-304800">
              <a:spcBef>
                <a:spcPts val="1000"/>
              </a:spcBef>
              <a:buClr>
                <a:schemeClr val="dk1"/>
              </a:buClr>
              <a:buSzPts val="1200"/>
              <a:buFont typeface="Raleway"/>
              <a:buChar char="➔"/>
            </a:pPr>
            <a:endParaRPr lang="it-IT" sz="1400" b="1" dirty="0">
              <a:latin typeface="Raleway"/>
              <a:ea typeface="Raleway"/>
              <a:cs typeface="Raleway"/>
              <a:sym typeface="Raleway"/>
            </a:endParaRPr>
          </a:p>
          <a:p>
            <a:pPr indent="-304800">
              <a:spcBef>
                <a:spcPts val="1000"/>
              </a:spcBef>
              <a:buClr>
                <a:schemeClr val="dk1"/>
              </a:buClr>
              <a:buSzPts val="1200"/>
              <a:buFont typeface="Raleway"/>
              <a:buChar char="➔"/>
            </a:pPr>
            <a:endParaRPr lang="it-IT" sz="1400" dirty="0">
              <a:latin typeface="Raleway"/>
              <a:ea typeface="Raleway"/>
              <a:cs typeface="Raleway"/>
              <a:sym typeface="Raleway"/>
            </a:endParaRPr>
          </a:p>
          <a:p>
            <a:pPr marL="152400" lvl="0" indent="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 b="1" dirty="0">
              <a:latin typeface="Raleway"/>
              <a:ea typeface="Raleway"/>
              <a:cs typeface="Raleway"/>
              <a:sym typeface="Raleway"/>
            </a:endParaRPr>
          </a:p>
          <a:p>
            <a:pPr marL="152400" lvl="0" indent="0" algn="l" rtl="0"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1200"/>
              <a:buNone/>
            </a:pPr>
            <a:endParaRPr lang="it-IT" sz="1200" b="1" dirty="0">
              <a:latin typeface="Raleway"/>
              <a:ea typeface="Raleway"/>
              <a:cs typeface="Raleway"/>
              <a:sym typeface="Raleway"/>
            </a:endParaRPr>
          </a:p>
          <a:p>
            <a:pPr marL="457200" lvl="0" indent="-304800" algn="l" rtl="0"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1200"/>
              <a:buFont typeface="Raleway"/>
              <a:buChar char="➔"/>
            </a:pPr>
            <a:endParaRPr sz="1200" dirty="0"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xmlns="" id="{DB797FF2-130F-4922-86D1-378F023A1B8D}"/>
              </a:ext>
            </a:extLst>
          </p:cNvPr>
          <p:cNvSpPr/>
          <p:nvPr/>
        </p:nvSpPr>
        <p:spPr>
          <a:xfrm>
            <a:off x="1551093" y="899818"/>
            <a:ext cx="6922347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b="1" dirty="0"/>
          </a:p>
          <a:p>
            <a:endParaRPr lang="it-IT" b="1" dirty="0"/>
          </a:p>
          <a:p>
            <a:endParaRPr lang="it-IT" b="1" dirty="0"/>
          </a:p>
          <a:p>
            <a:r>
              <a:rPr lang="it-IT" b="1" dirty="0"/>
              <a:t>Smart S.p.A.</a:t>
            </a:r>
            <a:r>
              <a:rPr lang="it-IT" dirty="0"/>
              <a:t> : </a:t>
            </a:r>
          </a:p>
          <a:p>
            <a:r>
              <a:rPr lang="it-IT" i="1" dirty="0"/>
              <a:t>impresa che produce smartphone </a:t>
            </a:r>
            <a:endParaRPr lang="it-IT" dirty="0"/>
          </a:p>
          <a:p>
            <a:pPr lvl="0"/>
            <a:endParaRPr lang="it-IT" dirty="0"/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it-IT" dirty="0"/>
              <a:t>I fornitori di materie prime sono perlopiù centroafricani, da paesi con problemi di democrazia interna (non particolarmente stabili sotto il profilo socio-politico)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it-IT" dirty="0"/>
              <a:t>Esistono 3 grandi competitor, di cui uno asiatico, uno nordamericano e uno europeo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it-IT" dirty="0"/>
              <a:t>Avere idee innovative nel settore è sempre più raro (esistono pochi veri ‘geni’ informatici) e costoso 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it-IT" dirty="0"/>
              <a:t>La sede legale, posta in Italia, sottostà alle restrittive normative Ue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it-IT" dirty="0"/>
              <a:t>Il marketing di vendita è sempre più personalizzato e costoso (specie su internet e tv)</a:t>
            </a:r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75" y="222660"/>
            <a:ext cx="1306504" cy="926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0640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1" name="Google Shape;101;p17"/>
          <p:cNvGraphicFramePr/>
          <p:nvPr>
            <p:extLst>
              <p:ext uri="{D42A27DB-BD31-4B8C-83A1-F6EECF244321}">
                <p14:modId xmlns:p14="http://schemas.microsoft.com/office/powerpoint/2010/main" val="613661336"/>
              </p:ext>
            </p:extLst>
          </p:nvPr>
        </p:nvGraphicFramePr>
        <p:xfrm>
          <a:off x="706489" y="1165013"/>
          <a:ext cx="8241084" cy="3599704"/>
        </p:xfrm>
        <a:graphic>
          <a:graphicData uri="http://schemas.openxmlformats.org/drawingml/2006/table">
            <a:tbl>
              <a:tblPr>
                <a:noFill/>
                <a:tableStyleId>{44690ED6-2B78-4921-9739-BF9B6A6A56F0}</a:tableStyleId>
              </a:tblPr>
              <a:tblGrid>
                <a:gridCol w="139703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6527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98704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9173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16207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rischi</a:t>
                      </a:r>
                      <a:endParaRPr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azioni di </a:t>
                      </a:r>
                      <a:r>
                        <a:rPr lang="en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prevenzione</a:t>
                      </a:r>
                      <a:endParaRPr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coperture </a:t>
                      </a:r>
                      <a:r>
                        <a:rPr lang="en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assicura</a:t>
                      </a:r>
                      <a:r>
                        <a:rPr lang="it-IT" b="1" dirty="0" err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tiv</a:t>
                      </a:r>
                      <a:r>
                        <a:rPr lang="en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e</a:t>
                      </a:r>
                      <a:endParaRPr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altre opzioni</a:t>
                      </a:r>
                      <a:endParaRPr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64327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64327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xmlns="" val="3028374533"/>
                  </a:ext>
                </a:extLst>
              </a:tr>
              <a:tr h="464327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xmlns="" val="2976672450"/>
                  </a:ext>
                </a:extLst>
              </a:tr>
              <a:tr h="464327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xmlns="" val="898511321"/>
                  </a:ext>
                </a:extLst>
              </a:tr>
              <a:tr h="411789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80907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33493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dirty="0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3" name="CasellaDiTesto 2">
            <a:extLst>
              <a:ext uri="{FF2B5EF4-FFF2-40B4-BE49-F238E27FC236}">
                <a16:creationId xmlns:a16="http://schemas.microsoft.com/office/drawing/2014/main" xmlns="" id="{37E0E6CE-E7B1-4B92-B8BE-3231F0D5EAAD}"/>
              </a:ext>
            </a:extLst>
          </p:cNvPr>
          <p:cNvSpPr txBox="1"/>
          <p:nvPr/>
        </p:nvSpPr>
        <p:spPr>
          <a:xfrm>
            <a:off x="2641601" y="507259"/>
            <a:ext cx="44871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>
                <a:solidFill>
                  <a:schemeClr val="bg1"/>
                </a:solidFill>
              </a:rPr>
              <a:t>PIANO DI RISCHIO – DISASTER RECOVERY PLAN</a:t>
            </a:r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094" y="115503"/>
            <a:ext cx="1306504" cy="926129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3"/>
          <p:cNvSpPr txBox="1">
            <a:spLocks noGrp="1"/>
          </p:cNvSpPr>
          <p:nvPr>
            <p:ph type="ctrTitle"/>
          </p:nvPr>
        </p:nvSpPr>
        <p:spPr>
          <a:xfrm>
            <a:off x="2398819" y="508294"/>
            <a:ext cx="6331500" cy="56227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it-IT" sz="2400" dirty="0">
                <a:solidFill>
                  <a:schemeClr val="bg2"/>
                </a:solidFill>
                <a:latin typeface="Comfortaa"/>
                <a:ea typeface="Comfortaa"/>
                <a:cs typeface="Comfortaa"/>
                <a:sym typeface="Comfortaa"/>
              </a:rPr>
              <a:t>Istruzioni per piano di rischio</a:t>
            </a:r>
            <a:r>
              <a:rPr lang="it-IT" sz="2800" dirty="0">
                <a:latin typeface="Comfortaa"/>
                <a:ea typeface="Comfortaa"/>
                <a:cs typeface="Comfortaa"/>
                <a:sym typeface="Comfortaa"/>
              </a:rPr>
              <a:t/>
            </a:r>
            <a:br>
              <a:rPr lang="it-IT" sz="2800" dirty="0">
                <a:latin typeface="Comfortaa"/>
                <a:ea typeface="Comfortaa"/>
                <a:cs typeface="Comfortaa"/>
                <a:sym typeface="Comfortaa"/>
              </a:rPr>
            </a:br>
            <a:endParaRPr sz="3000" dirty="0">
              <a:solidFill>
                <a:schemeClr val="bg2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xmlns="" id="{93B30D98-DA0E-41BD-A483-EAF32F0DDBC9}"/>
              </a:ext>
            </a:extLst>
          </p:cNvPr>
          <p:cNvSpPr txBox="1"/>
          <p:nvPr/>
        </p:nvSpPr>
        <p:spPr>
          <a:xfrm>
            <a:off x="788267" y="1189480"/>
            <a:ext cx="8073813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1^ colonna -&gt; i rischi: 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t-IT" dirty="0"/>
              <a:t>vanno ipotizzate tutte le situazioni di rischio relative al caso scelto 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t-IT" dirty="0"/>
              <a:t>elencate una per una nelle diverse righe della tabella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t-IT" dirty="0"/>
              <a:t>entrare nello specifico (ad esempio, se come evento dannoso prevedo il furto, scriverò “furto di merci in magazzino” oppure “furto di computer in ufficio”)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it-IT" dirty="0"/>
          </a:p>
          <a:p>
            <a:endParaRPr lang="it-IT" dirty="0"/>
          </a:p>
          <a:p>
            <a:r>
              <a:rPr lang="it-IT" b="1" dirty="0"/>
              <a:t>2^colonna -&gt; azioni di prevenzione: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t-IT" dirty="0"/>
              <a:t>immaginare azioni, diverse o complementari rispetto alle assicurazioni, da poter mettere in atto per diminuire l’effetto potenziale degli eventi rischiosi 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t-IT" dirty="0"/>
              <a:t>esempio del furto: come azione di prevenzione potrei predisporre un sistema di allarme e ritenerlo sufficiente per proteggermi oppure complementare all’assicurazione sul furto (che costerebbe anche meno, dato che le azioni messe in campo abbassano la probabilità dell’evento)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t-IT" dirty="0"/>
              <a:t>ricordare che i rischi imprenditoriali potranno avere come risposta solo azioni di prevenzione e non assicurazioni (i rischi puri potranno avere entrambi i tipi di risposta)</a:t>
            </a:r>
          </a:p>
          <a:p>
            <a:endParaRPr lang="it-IT" dirty="0"/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094" y="115503"/>
            <a:ext cx="1306504" cy="926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5674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5000">
              <a:schemeClr val="bg2"/>
            </a:gs>
            <a:gs pos="3000">
              <a:schemeClr val="accent6">
                <a:lumMod val="75000"/>
              </a:schemeClr>
            </a:gs>
            <a:gs pos="20000">
              <a:schemeClr val="bg2"/>
            </a:gs>
            <a:gs pos="27000">
              <a:schemeClr val="accent6">
                <a:lumMod val="75000"/>
              </a:schemeClr>
            </a:gs>
            <a:gs pos="100000">
              <a:schemeClr val="accent6">
                <a:lumMod val="75000"/>
              </a:schemeClr>
            </a:gs>
          </a:gsLst>
          <a:lin ang="5400000" scaled="1"/>
        </a:gradFill>
        <a:effectLst/>
      </p:bgPr>
    </p:bg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3"/>
          <p:cNvSpPr txBox="1">
            <a:spLocks noGrp="1"/>
          </p:cNvSpPr>
          <p:nvPr>
            <p:ph type="ctrTitle"/>
          </p:nvPr>
        </p:nvSpPr>
        <p:spPr>
          <a:xfrm>
            <a:off x="2398819" y="508294"/>
            <a:ext cx="6331500" cy="56227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it-IT" sz="2400" dirty="0">
                <a:solidFill>
                  <a:schemeClr val="bg1"/>
                </a:solidFill>
                <a:latin typeface="Comfortaa"/>
                <a:ea typeface="Comfortaa"/>
                <a:cs typeface="Comfortaa"/>
                <a:sym typeface="Comfortaa"/>
              </a:rPr>
              <a:t>Istruzioni per piano di rischio</a:t>
            </a:r>
            <a:r>
              <a:rPr lang="it-IT" sz="2800" dirty="0">
                <a:latin typeface="Comfortaa"/>
                <a:ea typeface="Comfortaa"/>
                <a:cs typeface="Comfortaa"/>
                <a:sym typeface="Comfortaa"/>
              </a:rPr>
              <a:t/>
            </a:r>
            <a:br>
              <a:rPr lang="it-IT" sz="2800" dirty="0">
                <a:latin typeface="Comfortaa"/>
                <a:ea typeface="Comfortaa"/>
                <a:cs typeface="Comfortaa"/>
                <a:sym typeface="Comfortaa"/>
              </a:rPr>
            </a:br>
            <a:endParaRPr sz="3000" dirty="0">
              <a:solidFill>
                <a:schemeClr val="bg2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xmlns="" id="{93B30D98-DA0E-41BD-A483-EAF32F0DDBC9}"/>
              </a:ext>
            </a:extLst>
          </p:cNvPr>
          <p:cNvSpPr txBox="1"/>
          <p:nvPr/>
        </p:nvSpPr>
        <p:spPr>
          <a:xfrm>
            <a:off x="788267" y="1189480"/>
            <a:ext cx="8073813" cy="3539430"/>
          </a:xfrm>
          <a:prstGeom prst="rect">
            <a:avLst/>
          </a:prstGeom>
          <a:gradFill>
            <a:gsLst>
              <a:gs pos="3000">
                <a:schemeClr val="accent6">
                  <a:lumMod val="75000"/>
                </a:schemeClr>
              </a:gs>
              <a:gs pos="0">
                <a:schemeClr val="bg2"/>
              </a:gs>
              <a:gs pos="34000">
                <a:schemeClr val="accent6">
                  <a:lumMod val="75000"/>
                </a:schemeClr>
              </a:gs>
              <a:gs pos="100000">
                <a:schemeClr val="accent6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r>
              <a:rPr lang="it-IT" b="1" dirty="0"/>
              <a:t>3^ colonna -&gt; coperture assicurative: 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t-IT" dirty="0"/>
              <a:t>rifarsi ai concetti assicurativi del modulo 3 per immaginare il tipo di copertura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t-IT" dirty="0"/>
              <a:t>esprimere il concetto, senza che la dicitura contrattuale </a:t>
            </a:r>
            <a:r>
              <a:rPr lang="it-IT"/>
              <a:t>sia necessariamente precisa</a:t>
            </a:r>
            <a:endParaRPr lang="it-IT" dirty="0"/>
          </a:p>
          <a:p>
            <a:endParaRPr lang="it-IT" b="1" dirty="0"/>
          </a:p>
          <a:p>
            <a:endParaRPr lang="it-IT" b="1" dirty="0"/>
          </a:p>
          <a:p>
            <a:r>
              <a:rPr lang="it-IT" b="1" dirty="0"/>
              <a:t>4^colonna -&gt; altre opzioni: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t-IT" dirty="0"/>
              <a:t>tutte le operazioni che non rientrano negli altri casi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t-IT" dirty="0"/>
              <a:t>ad esempio l’accantonamento di un fondo specifico (una sorta di auto assicurazione, solitamente per casi molto particolari, difficili da condividere mutualisticamente con altri)</a:t>
            </a:r>
          </a:p>
          <a:p>
            <a:endParaRPr lang="it-IT" dirty="0"/>
          </a:p>
          <a:p>
            <a:endParaRPr lang="it-IT" dirty="0"/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it-IT" dirty="0"/>
          </a:p>
          <a:p>
            <a:pPr algn="ctr"/>
            <a:r>
              <a:rPr lang="it-IT" b="1" i="1" dirty="0"/>
              <a:t>Ogni evento rischioso descritto brevemente nella prima colonna potrebbe avere come risposta il riempimento di una, due o tre colonne corrispondenti, ma non necessariamente di tutte.</a:t>
            </a:r>
          </a:p>
          <a:p>
            <a:endParaRPr lang="it-IT" dirty="0"/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094" y="115503"/>
            <a:ext cx="1306504" cy="926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8827376"/>
      </p:ext>
    </p:extLst>
  </p:cSld>
  <p:clrMapOvr>
    <a:masterClrMapping/>
  </p:clrMapOvr>
</p:sld>
</file>

<file path=ppt/theme/theme1.xml><?xml version="1.0" encoding="utf-8"?>
<a:theme xmlns:a="http://schemas.openxmlformats.org/drawingml/2006/main" name="Swiss">
  <a:themeElements>
    <a:clrScheme name="Swiss">
      <a:dk1>
        <a:srgbClr val="F46524"/>
      </a:dk1>
      <a:lt1>
        <a:srgbClr val="FFFFFF"/>
      </a:lt1>
      <a:dk2>
        <a:srgbClr val="000000"/>
      </a:dk2>
      <a:lt2>
        <a:srgbClr val="757575"/>
      </a:lt2>
      <a:accent1>
        <a:srgbClr val="01579B"/>
      </a:accent1>
      <a:accent2>
        <a:srgbClr val="27C7BD"/>
      </a:accent2>
      <a:accent3>
        <a:srgbClr val="0099E8"/>
      </a:accent3>
      <a:accent4>
        <a:srgbClr val="51B9A3"/>
      </a:accent4>
      <a:accent5>
        <a:srgbClr val="FB8C00"/>
      </a:accent5>
      <a:accent6>
        <a:srgbClr val="FFAE88"/>
      </a:accent6>
      <a:hlink>
        <a:srgbClr val="0277BD"/>
      </a:hlink>
      <a:folHlink>
        <a:srgbClr val="0277B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Swiss">
  <a:themeElements>
    <a:clrScheme name="Swiss">
      <a:dk1>
        <a:srgbClr val="F46524"/>
      </a:dk1>
      <a:lt1>
        <a:srgbClr val="FFFFFF"/>
      </a:lt1>
      <a:dk2>
        <a:srgbClr val="000000"/>
      </a:dk2>
      <a:lt2>
        <a:srgbClr val="757575"/>
      </a:lt2>
      <a:accent1>
        <a:srgbClr val="01579B"/>
      </a:accent1>
      <a:accent2>
        <a:srgbClr val="27C7BD"/>
      </a:accent2>
      <a:accent3>
        <a:srgbClr val="0099E8"/>
      </a:accent3>
      <a:accent4>
        <a:srgbClr val="51B9A3"/>
      </a:accent4>
      <a:accent5>
        <a:srgbClr val="FB8C00"/>
      </a:accent5>
      <a:accent6>
        <a:srgbClr val="FFAE88"/>
      </a:accent6>
      <a:hlink>
        <a:srgbClr val="0277BD"/>
      </a:hlink>
      <a:folHlink>
        <a:srgbClr val="0277B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500</TotalTime>
  <Words>637</Words>
  <Application>Microsoft Office PowerPoint</Application>
  <PresentationFormat>Presentazione su schermo (16:9)</PresentationFormat>
  <Paragraphs>88</Paragraphs>
  <Slides>8</Slides>
  <Notes>8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8</vt:i4>
      </vt:variant>
    </vt:vector>
  </HeadingPairs>
  <TitlesOfParts>
    <vt:vector size="16" baseType="lpstr">
      <vt:lpstr>Comfortaa</vt:lpstr>
      <vt:lpstr>Arial</vt:lpstr>
      <vt:lpstr>Wingdings</vt:lpstr>
      <vt:lpstr>Raleway</vt:lpstr>
      <vt:lpstr>Courier New</vt:lpstr>
      <vt:lpstr>Lato</vt:lpstr>
      <vt:lpstr>Swiss</vt:lpstr>
      <vt:lpstr>1_Swiss</vt:lpstr>
      <vt:lpstr>MODULO 4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Istruzioni per piano di rischio </vt:lpstr>
      <vt:lpstr>Istruzioni per piano di rischio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Nome Società</dc:title>
  <dc:creator>Stefano</dc:creator>
  <cp:lastModifiedBy>Stefano</cp:lastModifiedBy>
  <cp:revision>45</cp:revision>
  <dcterms:modified xsi:type="dcterms:W3CDTF">2024-12-16T11:04:36Z</dcterms:modified>
</cp:coreProperties>
</file>